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75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60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22" autoAdjust="0"/>
  </p:normalViewPr>
  <p:slideViewPr>
    <p:cSldViewPr>
      <p:cViewPr varScale="1">
        <p:scale>
          <a:sx n="70" d="100"/>
          <a:sy n="70" d="100"/>
        </p:scale>
        <p:origin x="-114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C3B4-B7CA-4BA0-9E9F-BBE2CA2147CD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0A68-93AB-41D0-BB76-0FA2C7209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6607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C3B4-B7CA-4BA0-9E9F-BBE2CA2147CD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0A68-93AB-41D0-BB76-0FA2C7209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893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C3B4-B7CA-4BA0-9E9F-BBE2CA2147CD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0A68-93AB-41D0-BB76-0FA2C7209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724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C3B4-B7CA-4BA0-9E9F-BBE2CA2147CD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0A68-93AB-41D0-BB76-0FA2C7209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126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C3B4-B7CA-4BA0-9E9F-BBE2CA2147CD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0A68-93AB-41D0-BB76-0FA2C7209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1794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C3B4-B7CA-4BA0-9E9F-BBE2CA2147CD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0A68-93AB-41D0-BB76-0FA2C7209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692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C3B4-B7CA-4BA0-9E9F-BBE2CA2147CD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0A68-93AB-41D0-BB76-0FA2C7209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196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C3B4-B7CA-4BA0-9E9F-BBE2CA2147CD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0A68-93AB-41D0-BB76-0FA2C7209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2126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C3B4-B7CA-4BA0-9E9F-BBE2CA2147CD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0A68-93AB-41D0-BB76-0FA2C7209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79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C3B4-B7CA-4BA0-9E9F-BBE2CA2147CD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0A68-93AB-41D0-BB76-0FA2C7209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72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2C3B4-B7CA-4BA0-9E9F-BBE2CA2147CD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740A68-93AB-41D0-BB76-0FA2C7209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311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82C3B4-B7CA-4BA0-9E9F-BBE2CA2147CD}" type="datetimeFigureOut">
              <a:rPr lang="en-US" smtClean="0"/>
              <a:t>8/12/2015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40A68-93AB-41D0-BB76-0FA2C72090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9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Public Transportation Planning: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Rapid transit solutions for adequate mass movement Mobility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425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Other </a:t>
            </a:r>
            <a:r>
              <a:rPr lang="en-US" dirty="0"/>
              <a:t>Costs </a:t>
            </a:r>
            <a:r>
              <a:rPr lang="en-US" dirty="0" smtClean="0"/>
              <a:t>(</a:t>
            </a:r>
            <a:r>
              <a:rPr lang="en-US" dirty="0" err="1" smtClean="0"/>
              <a:t>cont</a:t>
            </a:r>
            <a:r>
              <a:rPr lang="en-US" dirty="0" smtClean="0"/>
              <a:t>):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Light rail and Trams </a:t>
            </a:r>
          </a:p>
          <a:p>
            <a:pPr lvl="1">
              <a:buFont typeface="Courier New" pitchFamily="49" charset="0"/>
              <a:buChar char="o"/>
            </a:pPr>
            <a:r>
              <a:rPr lang="en-US" sz="4000" dirty="0" smtClean="0"/>
              <a:t>Capital </a:t>
            </a:r>
            <a:r>
              <a:rPr lang="en-US" sz="4000" dirty="0"/>
              <a:t>cost per km for implementation</a:t>
            </a:r>
          </a:p>
          <a:p>
            <a:pPr lvl="1">
              <a:buFont typeface="Courier New" pitchFamily="49" charset="0"/>
              <a:buChar char="o"/>
            </a:pPr>
            <a:r>
              <a:rPr lang="en-US" sz="4000" dirty="0"/>
              <a:t>Lower infrastructure maintenance cost</a:t>
            </a:r>
          </a:p>
          <a:p>
            <a:pPr lvl="1">
              <a:buFont typeface="Courier New" pitchFamily="49" charset="0"/>
              <a:buChar char="o"/>
            </a:pPr>
            <a:r>
              <a:rPr lang="en-US" sz="4000" dirty="0"/>
              <a:t>Operating cost per revenue km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2263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Other Costs (cont.):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Bus rapid transit (BRT)</a:t>
            </a:r>
          </a:p>
          <a:p>
            <a:pPr lvl="1">
              <a:buFont typeface="Courier New" pitchFamily="49" charset="0"/>
              <a:buChar char="o"/>
            </a:pPr>
            <a:r>
              <a:rPr lang="en-US" sz="4000" dirty="0" smtClean="0"/>
              <a:t>Lower </a:t>
            </a:r>
            <a:r>
              <a:rPr lang="en-US" sz="4000" dirty="0"/>
              <a:t>capital cost per km for implementation</a:t>
            </a:r>
          </a:p>
          <a:p>
            <a:pPr lvl="1">
              <a:buFont typeface="Courier New" pitchFamily="49" charset="0"/>
              <a:buChar char="o"/>
            </a:pPr>
            <a:r>
              <a:rPr lang="en-US" sz="4000" dirty="0"/>
              <a:t>Operating cost per revenue km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7089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/>
              <a:t>Other high occupancy vehicles (HOV)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Cost of single occupant car</a:t>
            </a:r>
          </a:p>
          <a:p>
            <a:pPr lvl="0"/>
            <a:r>
              <a:rPr lang="en-US" dirty="0"/>
              <a:t>Carpooling </a:t>
            </a:r>
          </a:p>
          <a:p>
            <a:r>
              <a:rPr lang="en-US" dirty="0" smtClean="0"/>
              <a:t>Other HOV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6828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BRT (Bus Priority) System for Barbados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To meet current and future transportation needs</a:t>
            </a:r>
          </a:p>
          <a:p>
            <a:pPr lvl="0"/>
            <a:r>
              <a:rPr lang="en-US" dirty="0"/>
              <a:t>Suitable for low population density urban areas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24678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4800" dirty="0" smtClean="0"/>
              <a:t>Benefits of BRT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000" dirty="0"/>
              <a:t>Low capital cost </a:t>
            </a:r>
          </a:p>
          <a:p>
            <a:pPr lvl="0"/>
            <a:r>
              <a:rPr lang="en-US" sz="4000" dirty="0"/>
              <a:t>Low operating cost</a:t>
            </a:r>
          </a:p>
          <a:p>
            <a:pPr lvl="0"/>
            <a:r>
              <a:rPr lang="en-US" sz="4000" dirty="0"/>
              <a:t>Uses existing infrastructure</a:t>
            </a:r>
          </a:p>
          <a:p>
            <a:pPr lvl="0"/>
            <a:r>
              <a:rPr lang="en-US" sz="4000" dirty="0"/>
              <a:t>Same vehicle can be used as a regular bus</a:t>
            </a:r>
          </a:p>
          <a:p>
            <a:pPr lvl="0"/>
            <a:r>
              <a:rPr lang="en-US" sz="4000" dirty="0"/>
              <a:t>Various external benefits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8368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Uses existing road network</a:t>
            </a:r>
          </a:p>
          <a:p>
            <a:pPr lvl="0"/>
            <a:r>
              <a:rPr lang="en-US" dirty="0"/>
              <a:t>Can be implemented in phases</a:t>
            </a:r>
          </a:p>
          <a:p>
            <a:pPr lvl="0"/>
            <a:r>
              <a:rPr lang="en-US" dirty="0"/>
              <a:t>Single-direction traffic flow in high density areas</a:t>
            </a:r>
          </a:p>
          <a:p>
            <a:pPr lvl="0"/>
            <a:r>
              <a:rPr lang="en-US" dirty="0"/>
              <a:t>Dedicated left lane for buses and HOVs</a:t>
            </a:r>
          </a:p>
          <a:p>
            <a:pPr lvl="0"/>
            <a:r>
              <a:rPr lang="en-US" dirty="0"/>
              <a:t>Re-design of existing bus routing pattern</a:t>
            </a:r>
          </a:p>
          <a:p>
            <a:pPr lvl="0"/>
            <a:r>
              <a:rPr lang="en-US" dirty="0"/>
              <a:t>Priority for buses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70495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Implementation (cont.)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Restriction on private cars in certain areas</a:t>
            </a:r>
          </a:p>
          <a:p>
            <a:pPr lvl="0"/>
            <a:r>
              <a:rPr lang="en-US" dirty="0"/>
              <a:t>Integrated with other types of transportation</a:t>
            </a:r>
          </a:p>
          <a:p>
            <a:pPr lvl="0"/>
            <a:r>
              <a:rPr lang="en-US" dirty="0"/>
              <a:t>Park and ride facilities</a:t>
            </a:r>
          </a:p>
          <a:p>
            <a:pPr lvl="0"/>
            <a:r>
              <a:rPr lang="en-US" dirty="0"/>
              <a:t>High quality of service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Frequency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Standard of service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840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Implementation (cont.)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Franchised system</a:t>
            </a:r>
          </a:p>
          <a:p>
            <a:pPr lvl="1">
              <a:buFont typeface="Courier New" pitchFamily="49" charset="0"/>
              <a:buChar char="o"/>
            </a:pPr>
            <a:r>
              <a:rPr lang="en-US" sz="3200" dirty="0"/>
              <a:t>Buses owned by Government</a:t>
            </a:r>
          </a:p>
          <a:p>
            <a:pPr lvl="1">
              <a:buFont typeface="Courier New" pitchFamily="49" charset="0"/>
              <a:buChar char="o"/>
            </a:pPr>
            <a:r>
              <a:rPr lang="en-US" sz="3200" dirty="0"/>
              <a:t>Operations regulated by transport authority</a:t>
            </a:r>
          </a:p>
          <a:p>
            <a:pPr lvl="1">
              <a:buFont typeface="Courier New" pitchFamily="49" charset="0"/>
              <a:buChar char="o"/>
            </a:pPr>
            <a:r>
              <a:rPr lang="en-US" sz="3200" dirty="0"/>
              <a:t>Competitive bidding for franchise</a:t>
            </a:r>
          </a:p>
          <a:p>
            <a:pPr lvl="1">
              <a:buFont typeface="Courier New" pitchFamily="49" charset="0"/>
              <a:buChar char="o"/>
            </a:pPr>
            <a:r>
              <a:rPr lang="en-US" sz="3200" dirty="0"/>
              <a:t>Franchise given to operator providing highest quality service at lowest cost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3400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Implementation (cont.)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r>
              <a:rPr lang="en-US" sz="4000" dirty="0" smtClean="0"/>
              <a:t>Evaluation </a:t>
            </a:r>
            <a:r>
              <a:rPr lang="en-US" sz="4000" dirty="0"/>
              <a:t>of proposed system</a:t>
            </a:r>
          </a:p>
          <a:p>
            <a:pPr lvl="1">
              <a:buFont typeface="Courier New" pitchFamily="49" charset="0"/>
              <a:buChar char="o"/>
            </a:pPr>
            <a:r>
              <a:rPr lang="en-US" sz="4000" dirty="0"/>
              <a:t>Monte Carlo simulation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765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Issues </a:t>
            </a:r>
            <a:r>
              <a:rPr lang="en-US" dirty="0" smtClean="0"/>
              <a:t>Demand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Location of facilities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Shopping </a:t>
            </a:r>
            <a:r>
              <a:rPr lang="en-US" dirty="0" smtClean="0"/>
              <a:t>centres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Schools 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Industrial estates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Housing</a:t>
            </a:r>
            <a:endParaRPr lang="en-US" dirty="0"/>
          </a:p>
          <a:p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594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What is Rapid </a:t>
            </a:r>
            <a:r>
              <a:rPr lang="en-US" dirty="0" smtClean="0"/>
              <a:t>Transit?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High </a:t>
            </a:r>
            <a:r>
              <a:rPr lang="en-US" dirty="0"/>
              <a:t>capacity public transportation </a:t>
            </a:r>
            <a:r>
              <a:rPr lang="en-US" dirty="0" smtClean="0"/>
              <a:t>system. Includes</a:t>
            </a:r>
            <a:endParaRPr lang="en-US" dirty="0"/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Over ground rail including LRT and monorail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Underground rail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Trams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BRT system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540446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Transport Cost: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Cost of vehicle ownership include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Capital cost</a:t>
            </a:r>
          </a:p>
          <a:p>
            <a:pPr lvl="0"/>
            <a:r>
              <a:rPr lang="en-US" dirty="0"/>
              <a:t>Depreciation</a:t>
            </a:r>
          </a:p>
          <a:p>
            <a:pPr lvl="0"/>
            <a:r>
              <a:rPr lang="en-US" dirty="0"/>
              <a:t>Maintenance cost</a:t>
            </a:r>
          </a:p>
          <a:p>
            <a:pPr lvl="0"/>
            <a:r>
              <a:rPr lang="en-US" dirty="0"/>
              <a:t>Insurance cost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794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Transport </a:t>
            </a:r>
            <a:r>
              <a:rPr lang="en-US" dirty="0" smtClean="0"/>
              <a:t>Cost: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Journey </a:t>
            </a:r>
            <a:r>
              <a:rPr lang="en-US" dirty="0"/>
              <a:t>Time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Factors affecting journey time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Distance to destination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In-vehicle </a:t>
            </a:r>
            <a:r>
              <a:rPr lang="en-US" dirty="0" smtClean="0"/>
              <a:t>time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 smtClean="0"/>
              <a:t>Speed</a:t>
            </a:r>
            <a:endParaRPr lang="en-US" dirty="0"/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Time spent at interchange </a:t>
            </a:r>
            <a:r>
              <a:rPr lang="en-US" dirty="0" smtClean="0"/>
              <a:t>points</a:t>
            </a:r>
            <a:endParaRPr lang="en-US" dirty="0"/>
          </a:p>
          <a:p>
            <a:pPr lvl="2">
              <a:buFont typeface="Wingdings" pitchFamily="2" charset="2"/>
              <a:buChar char="§"/>
            </a:pPr>
            <a:r>
              <a:rPr lang="en-US" dirty="0"/>
              <a:t>Frequency of service 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Reliability of service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8267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3414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Transport Cost (cont.):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Cost of fixed </a:t>
            </a:r>
            <a:r>
              <a:rPr lang="en-US" dirty="0" smtClean="0"/>
              <a:t>facilities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Capital </a:t>
            </a:r>
            <a:r>
              <a:rPr lang="en-US" dirty="0" smtClean="0"/>
              <a:t>cost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Roads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 smtClean="0"/>
              <a:t>Buildings, parking lots</a:t>
            </a:r>
            <a:endParaRPr lang="en-US" dirty="0"/>
          </a:p>
          <a:p>
            <a:pPr lvl="0"/>
            <a:r>
              <a:rPr lang="en-US" dirty="0"/>
              <a:t>Depreciation</a:t>
            </a:r>
          </a:p>
          <a:p>
            <a:pPr lvl="0"/>
            <a:r>
              <a:rPr lang="en-US" dirty="0"/>
              <a:t>Maintenance</a:t>
            </a:r>
          </a:p>
          <a:p>
            <a:pPr lvl="0"/>
            <a:r>
              <a:rPr lang="en-US" dirty="0"/>
              <a:t>Environmental cost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3942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Transport Cost (</a:t>
            </a:r>
            <a:r>
              <a:rPr lang="en-US" dirty="0" err="1" smtClean="0"/>
              <a:t>cont</a:t>
            </a:r>
            <a:r>
              <a:rPr lang="en-US" dirty="0" smtClean="0"/>
              <a:t>):</a:t>
            </a:r>
            <a:br>
              <a:rPr lang="en-US" dirty="0" smtClean="0"/>
            </a:br>
            <a:r>
              <a:rPr lang="en-US" dirty="0" smtClean="0"/>
              <a:t>Cost </a:t>
            </a:r>
            <a:r>
              <a:rPr lang="en-US" dirty="0"/>
              <a:t>of vehicle ownership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4000" dirty="0"/>
              <a:t>Capital cost</a:t>
            </a:r>
          </a:p>
          <a:p>
            <a:pPr lvl="0"/>
            <a:r>
              <a:rPr lang="en-US" sz="4000" dirty="0"/>
              <a:t>Depreciation</a:t>
            </a:r>
          </a:p>
          <a:p>
            <a:pPr lvl="0"/>
            <a:r>
              <a:rPr lang="en-US" sz="4000" dirty="0"/>
              <a:t>Maintenance cost</a:t>
            </a:r>
          </a:p>
          <a:p>
            <a:pPr lvl="0"/>
            <a:r>
              <a:rPr lang="en-US" sz="4000" dirty="0"/>
              <a:t>Insurance cost</a:t>
            </a:r>
          </a:p>
          <a:p>
            <a:pPr lvl="0"/>
            <a:r>
              <a:rPr lang="en-US" sz="4000" dirty="0"/>
              <a:t>Taxes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916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Vehicle operating cost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Labour</a:t>
            </a:r>
          </a:p>
          <a:p>
            <a:pPr lvl="0"/>
            <a:r>
              <a:rPr lang="en-US" dirty="0"/>
              <a:t>Fuel</a:t>
            </a:r>
          </a:p>
          <a:p>
            <a:pPr lvl="0"/>
            <a:r>
              <a:rPr lang="en-US" dirty="0"/>
              <a:t>Wear and tear</a:t>
            </a:r>
          </a:p>
          <a:p>
            <a:pPr lvl="0"/>
            <a:r>
              <a:rPr lang="en-US" dirty="0"/>
              <a:t>Maintenance of vehicle</a:t>
            </a:r>
          </a:p>
          <a:p>
            <a:pPr lvl="0"/>
            <a:r>
              <a:rPr lang="en-US" dirty="0"/>
              <a:t>Depreciation</a:t>
            </a:r>
          </a:p>
          <a:p>
            <a:pPr lvl="0"/>
            <a:r>
              <a:rPr lang="en-US" dirty="0"/>
              <a:t>Accidents</a:t>
            </a:r>
          </a:p>
          <a:p>
            <a:pPr lvl="0"/>
            <a:r>
              <a:rPr lang="en-US" dirty="0"/>
              <a:t>External cost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7653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Cost </a:t>
            </a:r>
            <a:r>
              <a:rPr lang="en-US" dirty="0"/>
              <a:t>of Rapid Transit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Cost savings include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Journey time saving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Accident savings on road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Reduced road congestion</a:t>
            </a:r>
          </a:p>
          <a:p>
            <a:pPr lvl="1">
              <a:buFont typeface="Courier New" pitchFamily="49" charset="0"/>
              <a:buChar char="o"/>
            </a:pPr>
            <a:r>
              <a:rPr lang="en-US" dirty="0"/>
              <a:t>Environmental cost savings including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80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Other </a:t>
            </a:r>
            <a:r>
              <a:rPr lang="en-US" dirty="0"/>
              <a:t>Costs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/>
              <a:t>Over ground </a:t>
            </a:r>
            <a:r>
              <a:rPr lang="en-US" sz="4000" dirty="0" smtClean="0"/>
              <a:t>(heavy) rail</a:t>
            </a:r>
          </a:p>
          <a:p>
            <a:pPr lvl="1">
              <a:buFont typeface="Courier New" pitchFamily="49" charset="0"/>
              <a:buChar char="o"/>
            </a:pPr>
            <a:r>
              <a:rPr lang="en-US" sz="4000" dirty="0" smtClean="0"/>
              <a:t>High </a:t>
            </a:r>
            <a:r>
              <a:rPr lang="en-US" sz="4000" dirty="0"/>
              <a:t>capital cost per km for implementation</a:t>
            </a:r>
          </a:p>
          <a:p>
            <a:pPr lvl="1">
              <a:buFont typeface="Courier New" pitchFamily="49" charset="0"/>
              <a:buChar char="o"/>
            </a:pPr>
            <a:r>
              <a:rPr lang="en-US" sz="4000" dirty="0"/>
              <a:t>High infrastructure maintenance cost </a:t>
            </a:r>
          </a:p>
          <a:p>
            <a:pPr lvl="1">
              <a:buFont typeface="Courier New" pitchFamily="49" charset="0"/>
              <a:buChar char="o"/>
            </a:pPr>
            <a:r>
              <a:rPr lang="en-US" sz="4000" dirty="0"/>
              <a:t>Operating cost per revenue km</a:t>
            </a:r>
          </a:p>
          <a:p>
            <a:pPr lvl="2">
              <a:buFont typeface="Wingdings" pitchFamily="2" charset="2"/>
              <a:buChar char="§"/>
            </a:pPr>
            <a:r>
              <a:rPr lang="en-US" dirty="0"/>
              <a:t>Low where demand is high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3560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>Other </a:t>
            </a:r>
            <a:r>
              <a:rPr lang="en-US" dirty="0" smtClean="0"/>
              <a:t>Costs (cont.) 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Underground rail</a:t>
            </a:r>
          </a:p>
          <a:p>
            <a:pPr lvl="1">
              <a:buFont typeface="Courier New" pitchFamily="49" charset="0"/>
              <a:buChar char="o"/>
            </a:pPr>
            <a:r>
              <a:rPr lang="en-US" sz="3600" dirty="0" smtClean="0"/>
              <a:t>Very </a:t>
            </a:r>
            <a:r>
              <a:rPr lang="en-US" sz="3600" dirty="0"/>
              <a:t>high capital cost per km for </a:t>
            </a:r>
            <a:r>
              <a:rPr lang="en-US" sz="3600" dirty="0" smtClean="0"/>
              <a:t>implementation</a:t>
            </a:r>
          </a:p>
          <a:p>
            <a:pPr lvl="2">
              <a:buFont typeface="Wingdings" pitchFamily="2" charset="2"/>
              <a:buChar char="§"/>
            </a:pPr>
            <a:r>
              <a:rPr lang="en-US" sz="3200" dirty="0"/>
              <a:t>Infrastructure cost (tracks, etc</a:t>
            </a:r>
            <a:r>
              <a:rPr lang="en-US" sz="3200" dirty="0" smtClean="0"/>
              <a:t>.)</a:t>
            </a:r>
            <a:endParaRPr lang="en-US" sz="3200" dirty="0"/>
          </a:p>
          <a:p>
            <a:pPr lvl="1">
              <a:buFont typeface="Courier New" pitchFamily="49" charset="0"/>
              <a:buChar char="o"/>
            </a:pPr>
            <a:r>
              <a:rPr lang="en-US" sz="3600" dirty="0"/>
              <a:t>Other cost similar over ground rail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2537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255</TotalTime>
  <Words>385</Words>
  <Application>Microsoft Office PowerPoint</Application>
  <PresentationFormat>On-screen Show (4:3)</PresentationFormat>
  <Paragraphs>113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Public Transportation Planning:  </vt:lpstr>
      <vt:lpstr>What is Rapid Transit?</vt:lpstr>
      <vt:lpstr> Transport Cost: Journey Time </vt:lpstr>
      <vt:lpstr> Transport Cost (cont.): Cost of fixed facilities </vt:lpstr>
      <vt:lpstr>Transport Cost (cont): Cost of vehicle ownership </vt:lpstr>
      <vt:lpstr>Vehicle operating cost </vt:lpstr>
      <vt:lpstr> Cost of Rapid Transit </vt:lpstr>
      <vt:lpstr>Other Costs </vt:lpstr>
      <vt:lpstr> Other Costs (cont.) : </vt:lpstr>
      <vt:lpstr> Other Costs (cont): </vt:lpstr>
      <vt:lpstr> Other Costs (cont.):  </vt:lpstr>
      <vt:lpstr>Other high occupancy vehicles (HOV) </vt:lpstr>
      <vt:lpstr>BRT (Bus Priority) System for Barbados</vt:lpstr>
      <vt:lpstr>Benefits of BRT</vt:lpstr>
      <vt:lpstr>Implementation</vt:lpstr>
      <vt:lpstr>Implementation (cont.) </vt:lpstr>
      <vt:lpstr>Implementation (cont.) </vt:lpstr>
      <vt:lpstr>Implementation (cont.) </vt:lpstr>
      <vt:lpstr>Other Issues Demand</vt:lpstr>
      <vt:lpstr>  Transport Cost: Cost of vehicle ownership include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Transportation Planning:</dc:title>
  <dc:creator>Stephen Harewood</dc:creator>
  <cp:lastModifiedBy>BC052391</cp:lastModifiedBy>
  <cp:revision>32</cp:revision>
  <dcterms:created xsi:type="dcterms:W3CDTF">2015-08-10T18:49:42Z</dcterms:created>
  <dcterms:modified xsi:type="dcterms:W3CDTF">2015-08-12T14:57:10Z</dcterms:modified>
</cp:coreProperties>
</file>